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6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7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959" r:id="rId5"/>
    <p:sldMasterId id="2147483823" r:id="rId6"/>
    <p:sldMasterId id="2147483853" r:id="rId7"/>
    <p:sldMasterId id="2147483876" r:id="rId8"/>
    <p:sldMasterId id="2147483901" r:id="rId9"/>
    <p:sldMasterId id="2147483928" r:id="rId10"/>
    <p:sldMasterId id="2147483952" r:id="rId11"/>
  </p:sldMasterIdLst>
  <p:notesMasterIdLst>
    <p:notesMasterId r:id="rId18"/>
  </p:notesMasterIdLst>
  <p:handoutMasterIdLst>
    <p:handoutMasterId r:id="rId19"/>
  </p:handoutMasterIdLst>
  <p:sldIdLst>
    <p:sldId id="262" r:id="rId12"/>
    <p:sldId id="312" r:id="rId13"/>
    <p:sldId id="313" r:id="rId14"/>
    <p:sldId id="273" r:id="rId15"/>
    <p:sldId id="314" r:id="rId16"/>
    <p:sldId id="315" r:id="rId17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87CF9A5E-AEB7-4ADD-A643-C71EA1533362}">
          <p14:sldIdLst>
            <p14:sldId id="262"/>
            <p14:sldId id="312"/>
            <p14:sldId id="313"/>
            <p14:sldId id="273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328"/>
    <a:srgbClr val="000000"/>
    <a:srgbClr val="59595B"/>
    <a:srgbClr val="F0F0F0"/>
    <a:srgbClr val="939598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5928AB-FB45-41B6-B767-6E1FCD959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26F71-6231-44FB-B6F9-3F3800C9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7CBE-E149-4CA6-8DBA-76B57A442203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8812E-8804-4DAE-A81E-98036292BE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76627-61FB-497E-81F6-FC5F7D1B8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87E6D-93D8-415D-8B98-2E560EE57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13285-9D40-7B41-BF45-13A5AB431659}" type="datetimeFigureOut">
              <a:rPr lang="en-NL" smtClean="0"/>
              <a:t>24/10/2025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59662-9799-BE4B-A756-7EF8B82AE8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078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59662-9799-BE4B-A756-7EF8B82AE8A4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98314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fu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B26CFC-DD8F-413E-8D8F-ECDE90506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BAF68-12F5-C341-B236-F1C6AB69D62E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35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lack #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iversumZwart slow loop">
            <a:hlinkClick r:id="" action="ppaction://media"/>
            <a:extLst>
              <a:ext uri="{FF2B5EF4-FFF2-40B4-BE49-F238E27FC236}">
                <a16:creationId xmlns:a16="http://schemas.microsoft.com/office/drawing/2014/main" id="{A5B4BBAE-2630-47FC-B95C-5BE3F173186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33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6291-3AAE-8641-8FD7-542AC2EDBF1D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67B42C4-430F-4C9B-A8A9-98F854EBC82D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5315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" action="ppaction://media"/>
            <a:extLst>
              <a:ext uri="{FF2B5EF4-FFF2-40B4-BE49-F238E27FC236}">
                <a16:creationId xmlns:a16="http://schemas.microsoft.com/office/drawing/2014/main" id="{D8CD8FD4-42F5-4228-BBAC-B5B0238F0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7608"/>
          <a:stretch>
            <a:fillRect/>
          </a:stretch>
        </p:blipFill>
        <p:spPr>
          <a:xfrm>
            <a:off x="6378001" y="0"/>
            <a:ext cx="5814581" cy="6858000"/>
          </a:xfrm>
          <a:custGeom>
            <a:avLst/>
            <a:gdLst>
              <a:gd name="connsiteX0" fmla="*/ 0 w 5814581"/>
              <a:gd name="connsiteY0" fmla="*/ 0 h 6858000"/>
              <a:gd name="connsiteX1" fmla="*/ 5814581 w 5814581"/>
              <a:gd name="connsiteY1" fmla="*/ 0 h 6858000"/>
              <a:gd name="connsiteX2" fmla="*/ 5814581 w 5814581"/>
              <a:gd name="connsiteY2" fmla="*/ 6858000 h 6858000"/>
              <a:gd name="connsiteX3" fmla="*/ 0 w 58145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4581" h="6858000">
                <a:moveTo>
                  <a:pt x="0" y="0"/>
                </a:moveTo>
                <a:lnTo>
                  <a:pt x="5814581" y="0"/>
                </a:lnTo>
                <a:lnTo>
                  <a:pt x="58145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C44CB-5523-A241-AF42-CFB622FF22E7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7A8D25C-0FAC-4D82-AB1C-939EFBD51801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285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" action="ppaction://media"/>
            <a:extLst>
              <a:ext uri="{FF2B5EF4-FFF2-40B4-BE49-F238E27FC236}">
                <a16:creationId xmlns:a16="http://schemas.microsoft.com/office/drawing/2014/main" id="{0238D2A0-DB3C-4C7B-BFFC-C9389AD6D13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52281"/>
          <a:stretch>
            <a:fillRect/>
          </a:stretch>
        </p:blipFill>
        <p:spPr>
          <a:xfrm>
            <a:off x="6374054" y="0"/>
            <a:ext cx="5817946" cy="6858000"/>
          </a:xfrm>
          <a:custGeom>
            <a:avLst/>
            <a:gdLst>
              <a:gd name="connsiteX0" fmla="*/ 0 w 5817946"/>
              <a:gd name="connsiteY0" fmla="*/ 0 h 6858000"/>
              <a:gd name="connsiteX1" fmla="*/ 5817946 w 5817946"/>
              <a:gd name="connsiteY1" fmla="*/ 0 h 6858000"/>
              <a:gd name="connsiteX2" fmla="*/ 5817946 w 5817946"/>
              <a:gd name="connsiteY2" fmla="*/ 6858000 h 6858000"/>
              <a:gd name="connsiteX3" fmla="*/ 0 w 58179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7946" h="6858000">
                <a:moveTo>
                  <a:pt x="0" y="0"/>
                </a:moveTo>
                <a:lnTo>
                  <a:pt x="5817946" y="0"/>
                </a:lnTo>
                <a:lnTo>
                  <a:pt x="581794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33CA-E103-F644-AD5C-8B273A635DB8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96F6254-901B-4F80-B3ED-3890E0D82CFB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3975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C64EBF-DA96-4D09-B6A0-839B57073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1CF2F-46D3-CB44-B7B5-E168D3E57F0A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000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Tekst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1A3DEB9-E98D-558B-D8ED-C1578500E9A3}"/>
              </a:ext>
            </a:extLst>
          </p:cNvPr>
          <p:cNvSpPr txBox="1">
            <a:spLocks/>
          </p:cNvSpPr>
          <p:nvPr userDrawn="1"/>
        </p:nvSpPr>
        <p:spPr>
          <a:xfrm>
            <a:off x="762545" y="6301971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7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FB0CC8-2783-4C0F-826D-494942753165}" type="slidenum">
              <a:rPr lang="en-US" sz="900" baseline="0" smtClean="0"/>
              <a:pPr algn="l"/>
              <a:t>‹#›</a:t>
            </a:fld>
            <a:endParaRPr lang="en-US" sz="900" baseline="0"/>
          </a:p>
        </p:txBody>
      </p:sp>
    </p:spTree>
    <p:extLst>
      <p:ext uri="{BB962C8B-B14F-4D97-AF65-F5344CB8AC3E}">
        <p14:creationId xmlns:p14="http://schemas.microsoft.com/office/powerpoint/2010/main" val="2577283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F4EE8F-F2A7-4157-BF05-F800ACCB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0957-DC22-4C4D-9C2A-A15C649CDBE2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3013308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54F08-E09D-43C4-93DA-C8C47BBB1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001F-4DD5-294D-9F61-44E6174E3C04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000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3549046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EC462-1631-40E8-B0D5-89831A461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1440-5580-8D45-B929-FEE4C1056990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587DDDD-DBF8-4307-9F46-3189076B1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6B359A-ACE1-438C-842E-0AD778A5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528394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F1681-82CD-4EAF-83C7-52708EF47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C727-6899-6B41-8AD3-1BE644010695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8685BA-749B-4E69-9ED0-2B395E8AE1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C4176D-6512-4994-8E8D-2D32A25655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6730294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6853F-5114-4150-8985-629770C189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7741C-82BB-B544-A52E-F12606983D0F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CDC7C8E-A2EE-4B12-9D11-4A9C62FEF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2A28D3-3B72-4C61-8367-D3BF0CF8FF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31284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grey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CE5D35A-252D-4E52-B59E-887EA3B805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454B5-4D00-DF40-8B80-360AF257D902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725E1A9-F5F3-4DFB-833B-43237D6CD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07ABF618-620D-E98B-E99B-CFB60CC0DA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2278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F17F-E78D-1B44-B76A-0F72CBAB87F2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4656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 pictur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8595740-23EA-4A7F-99CE-69F6FD2505E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36C1-0245-9648-BE19-9666ABE4A648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EEF054-662C-4787-A87A-4951A0016B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EDA23A-69F6-474A-A6FD-A25F98AF7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84EE5F-6C4B-413E-B0DD-8A2CBA80FD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7986889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 pictur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782213A-5203-4F9B-A874-7C6B03F260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EC4E-8408-B648-86E2-D966E3604D0E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647F2CA-4D89-4F30-8416-98E6006056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A9EAC9-CBFD-4B5C-8FE6-28D45CE9FA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4DE129-7BC9-481F-8B33-0063CF0D95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165035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214B4-68B3-1F42-9801-58DCB4676C7F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5BD0-C32D-4D2D-9F81-F5B4B6D0A7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29965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0B08-59BC-944C-B2E7-DCE33415D4A1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3E122A-64FC-4F53-9E99-15779721305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02842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B485-A6F4-014B-B51E-F3CA75893519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2A2BD9-4896-4077-8A03-F1BC1549C1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9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FCE34-E544-E343-86E9-120404D95D85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1860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16D66-D1A9-7D45-A350-1363110E037C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42375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64194-530B-D840-B761-DA2A10C6A694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  <a:latin typeface="+mj-lt"/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50628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BFD0F-6B49-48DF-92B3-F4D5EED86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26B2-5A32-C344-9B11-A2C4D5CFD5BF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31979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5388F-93AE-4259-9994-223454528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9F8F7-3785-8C44-A18E-E9B88F16535D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863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ADE169-F6EA-4730-84DD-DF2C98144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B4C2-B0C0-EE46-962C-982B2D340A9A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80511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ue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BA5F046-D55E-4D3A-8D9D-68D237FB2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1E11-F268-C34D-9099-2947629C5E76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47519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6E18C3-B18C-4259-BE5E-9992831168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0D65982-D398-43E3-90F7-CEE79989B57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098F7AC7-6059-4E83-B969-AFC459700F0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D793-3649-854C-A0EC-BF85C2C231FA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4B93F48-E543-4E2A-836A-F0358B85E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528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FD15DA-3BE8-47D2-96E2-19374E513E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486728F-362C-4E02-A94F-1273897902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BE66C64-9272-4FD8-9E61-381CA0D1C6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F321-AAC2-C940-AE32-309169C67434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31318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5BB7299-E43B-4887-B7AB-E0EEC2F1AF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5C82EE-BAB0-4895-BD11-A7C5EC1518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589C669-C739-4FE2-A258-D242C4C1AC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668-31CB-3B4F-997C-77E8A36D4958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16861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3E67-FEFD-E543-B2DA-698154F92D30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883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943B-B094-CE4E-804C-A9B1534301A3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936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7BB1-E408-B74D-999C-609F527DB562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43044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124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C7A2-1420-2A43-B909-423E4B7A76AB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566EC-0A78-4984-9F77-67D3486704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610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9090-2A61-B243-860B-4FEF98219AD3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0D74F6A-2615-476E-AC1F-19E04356FB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28812AD-D596-454C-9B7F-43B25290DA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B89E14B-5832-4E5F-AF7E-52A87D70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649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BEB8-0135-2F4D-9EA7-12ABC14676A2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F59E21A-4AF8-4AC8-8219-86AF3F077E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8E6C37B-B244-41A5-801F-6362B53806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E8B9B13-5913-43D9-8CF3-E61AC4BC3C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1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5328C5-1A3D-45BA-BB8D-438E09FA4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FA011-DEA2-D140-B0D8-FDBD21078024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7990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7F8C9-2CC1-F24C-89F9-F5026E67E4E5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24870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54800" y="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" y="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54800" y="342720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342720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53930-951B-764A-BD91-0FA3243ED549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75632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2" y="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3998" y="0"/>
            <a:ext cx="6108002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42720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84000" y="3427200"/>
            <a:ext cx="6108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00B0-4857-CE48-81A7-CA99D8D99C3A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25497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2A8C8-A4A1-3541-93A2-AD506306BA87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637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8B0F-E293-5544-8893-237296349A04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713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685D0-7EF3-994D-AF81-B89BEBEED19A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06919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7C872-B98C-1747-AEFC-7DFA1DB24356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6153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F8203-736B-EA46-8E72-264EB44E6009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71831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03D2-5658-5245-BB60-04DEA61202F1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001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66609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8644D-AACF-854E-B86B-C1C11D62A4BB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regel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6791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8A08-9A9C-DD4E-B589-B1C9AA853261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88987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BE6E-25FE-0442-B67B-0DF7EF61FD38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56814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D5BC-1F5E-564A-BC0E-0C6784923D72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23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05223-D8C1-5D47-AD7B-6149F4624A9B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980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30ED-499D-9040-9972-3C6AB22B99E6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2C575653-961B-4ECF-8634-7F69D4D7F5BE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6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hit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E2DDDE18-55F3-4C9C-92D3-156E4BA7891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212971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17F3-FB1A-EC46-A532-1138D11C28D6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5A6904C-8433-470E-AA2E-D6EDC945E16E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/>
              <a:t>Video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45BC589-EF5C-BA5E-6557-8CE6BCCF35B6}"/>
              </a:ext>
            </a:extLst>
          </p:cNvPr>
          <p:cNvSpPr txBox="1">
            <a:spLocks/>
          </p:cNvSpPr>
          <p:nvPr userDrawn="1"/>
        </p:nvSpPr>
        <p:spPr>
          <a:xfrm>
            <a:off x="762545" y="6238971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/>
          </a:p>
        </p:txBody>
      </p:sp>
    </p:spTree>
    <p:extLst>
      <p:ext uri="{BB962C8B-B14F-4D97-AF65-F5344CB8AC3E}">
        <p14:creationId xmlns:p14="http://schemas.microsoft.com/office/powerpoint/2010/main" val="19073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black with 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elSlide-Zwart-02">
            <a:hlinkClick r:id="" action="ppaction://media"/>
            <a:extLst>
              <a:ext uri="{FF2B5EF4-FFF2-40B4-BE49-F238E27FC236}">
                <a16:creationId xmlns:a16="http://schemas.microsoft.com/office/drawing/2014/main" id="{3FFCAD3A-CE81-47AF-B3E8-501583BF59B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A6C2F-EE91-6142-A6B5-AE8117ED49A8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654BB1-9854-475A-A7D8-5376F0C25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0E03D01-8A3A-4B1E-814B-BDE053F093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212971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5828224-059E-4E26-BD83-DAC159E1F253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/>
              <a:t>Video slide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0DFAC81-6249-B660-C47D-15277027A24E}"/>
              </a:ext>
            </a:extLst>
          </p:cNvPr>
          <p:cNvSpPr txBox="1">
            <a:spLocks/>
          </p:cNvSpPr>
          <p:nvPr userDrawn="1"/>
        </p:nvSpPr>
        <p:spPr>
          <a:xfrm>
            <a:off x="762545" y="6238971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/>
          </a:p>
        </p:txBody>
      </p:sp>
    </p:spTree>
    <p:extLst>
      <p:ext uri="{BB962C8B-B14F-4D97-AF65-F5344CB8AC3E}">
        <p14:creationId xmlns:p14="http://schemas.microsoft.com/office/powerpoint/2010/main" val="33381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F53D3-821D-49BE-80CC-D220C7D0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F165D-A1D6-E342-B16D-10C7A2DCEE53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E931C39-EB58-DF6F-8D4B-8B07020214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212971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2E2F4A-5DC5-D231-7844-B52C63FEA83E}"/>
              </a:ext>
            </a:extLst>
          </p:cNvPr>
          <p:cNvSpPr txBox="1">
            <a:spLocks/>
          </p:cNvSpPr>
          <p:nvPr userDrawn="1"/>
        </p:nvSpPr>
        <p:spPr>
          <a:xfrm>
            <a:off x="762545" y="6238971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/>
          </a:p>
        </p:txBody>
      </p:sp>
    </p:spTree>
    <p:extLst>
      <p:ext uri="{BB962C8B-B14F-4D97-AF65-F5344CB8AC3E}">
        <p14:creationId xmlns:p14="http://schemas.microsoft.com/office/powerpoint/2010/main" val="2716329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91B8D-134A-4193-BBDD-96B51BBA8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6EBF-4E0E-5C49-BF9A-E43DB3CEF554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3721E9-6B57-2828-B976-3BDEBF6E5D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212971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DED9CDB-64E9-36C0-4FBB-9896C8C91A28}"/>
              </a:ext>
            </a:extLst>
          </p:cNvPr>
          <p:cNvSpPr txBox="1">
            <a:spLocks/>
          </p:cNvSpPr>
          <p:nvPr userDrawn="1"/>
        </p:nvSpPr>
        <p:spPr>
          <a:xfrm>
            <a:off x="762545" y="6238971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/>
          </a:p>
        </p:txBody>
      </p:sp>
    </p:spTree>
    <p:extLst>
      <p:ext uri="{BB962C8B-B14F-4D97-AF65-F5344CB8AC3E}">
        <p14:creationId xmlns:p14="http://schemas.microsoft.com/office/powerpoint/2010/main" val="16760337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dark-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85FE3-8AD2-44B8-9821-2A495C9EC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CB9B-FCF0-F74B-85ED-509E4AB245DC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6DC42F7-B670-0804-03D0-ED3138603DCC}"/>
              </a:ext>
            </a:extLst>
          </p:cNvPr>
          <p:cNvSpPr txBox="1">
            <a:spLocks/>
          </p:cNvSpPr>
          <p:nvPr userDrawn="1"/>
        </p:nvSpPr>
        <p:spPr>
          <a:xfrm>
            <a:off x="756000" y="5212971"/>
            <a:ext cx="5435250" cy="86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None/>
              <a:defRPr sz="1800" b="0" kern="1200" cap="all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6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4BED85E-8D95-A24B-CF09-F37F48DEB0FA}"/>
              </a:ext>
            </a:extLst>
          </p:cNvPr>
          <p:cNvSpPr txBox="1">
            <a:spLocks/>
          </p:cNvSpPr>
          <p:nvPr userDrawn="1"/>
        </p:nvSpPr>
        <p:spPr>
          <a:xfrm>
            <a:off x="762545" y="6238971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/>
          </a:p>
        </p:txBody>
      </p:sp>
    </p:spTree>
    <p:extLst>
      <p:ext uri="{BB962C8B-B14F-4D97-AF65-F5344CB8AC3E}">
        <p14:creationId xmlns:p14="http://schemas.microsoft.com/office/powerpoint/2010/main" val="258707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9955-FBF8-CD43-AFD3-BF7506FC0D66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571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B9C5-B3C0-0E49-855C-6756BF02EB59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534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subtitle 2 text columns and pictur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BFD0F-6B49-48DF-92B3-F4D5EED86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26B2-5A32-C344-9B11-A2C4D5CFD5BF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741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AA9D2689-F75B-4671-9C00-8B69E030B31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8AF37-1B0E-AB44-A1B4-F16CAB0D3C36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/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9D88BB8-CE53-491C-9B2E-2409CEEC8A3F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0893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0B448309-608A-DC4B-9B53-426EAEC7EC84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1E9E39F-C22C-EF84-81DB-DA22280D5C28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/>
          </a:p>
        </p:txBody>
      </p:sp>
    </p:spTree>
    <p:extLst>
      <p:ext uri="{BB962C8B-B14F-4D97-AF65-F5344CB8AC3E}">
        <p14:creationId xmlns:p14="http://schemas.microsoft.com/office/powerpoint/2010/main" val="352897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847" r:id="rId3"/>
    <p:sldLayoutId id="2147483849" r:id="rId4"/>
    <p:sldLayoutId id="2147483666" r:id="rId5"/>
    <p:sldLayoutId id="2147483848" r:id="rId6"/>
    <p:sldLayoutId id="2147483850" r:id="rId7"/>
    <p:sldLayoutId id="2147483967" r:id="rId8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2FAA8DB1-4040-DD4A-BA69-C3EDCD542554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F774DFB-F9F6-7289-EEEA-0AFEA9CB89CA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/>
          </a:p>
        </p:txBody>
      </p:sp>
    </p:spTree>
    <p:extLst>
      <p:ext uri="{BB962C8B-B14F-4D97-AF65-F5344CB8AC3E}">
        <p14:creationId xmlns:p14="http://schemas.microsoft.com/office/powerpoint/2010/main" val="40171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30FB7DA-AFE0-0448-8AB3-E261C116DA4C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85ED61B-C7E8-0C3E-066A-9C20F9E78072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/>
          </a:p>
        </p:txBody>
      </p:sp>
    </p:spTree>
    <p:extLst>
      <p:ext uri="{BB962C8B-B14F-4D97-AF65-F5344CB8AC3E}">
        <p14:creationId xmlns:p14="http://schemas.microsoft.com/office/powerpoint/2010/main" val="23420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52" r:id="rId2"/>
    <p:sldLayoutId id="2147483851" r:id="rId3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52EA1B12-303B-E941-AF47-C2DCB3AEAC31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A1D15C6-B384-A9F0-12A3-C38826049D4B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/>
          </a:p>
        </p:txBody>
      </p:sp>
    </p:spTree>
    <p:extLst>
      <p:ext uri="{BB962C8B-B14F-4D97-AF65-F5344CB8AC3E}">
        <p14:creationId xmlns:p14="http://schemas.microsoft.com/office/powerpoint/2010/main" val="30890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72" r:id="rId2"/>
    <p:sldLayoutId id="2147483874" r:id="rId3"/>
    <p:sldLayoutId id="2147483858" r:id="rId4"/>
    <p:sldLayoutId id="2147483873" r:id="rId5"/>
    <p:sldLayoutId id="2147483875" r:id="rId6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79E7C501-3A61-DF49-B6A7-DF64B64660A7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E0DD6C5-B1CD-B990-214B-D4C86AEEFF8D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/>
          </a:p>
        </p:txBody>
      </p:sp>
    </p:spTree>
    <p:extLst>
      <p:ext uri="{BB962C8B-B14F-4D97-AF65-F5344CB8AC3E}">
        <p14:creationId xmlns:p14="http://schemas.microsoft.com/office/powerpoint/2010/main" val="1210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7" r:id="rId2"/>
    <p:sldLayoutId id="2147483900" r:id="rId3"/>
    <p:sldLayoutId id="2147483964" r:id="rId4"/>
    <p:sldLayoutId id="2147483965" r:id="rId5"/>
    <p:sldLayoutId id="2147483966" r:id="rId6"/>
    <p:sldLayoutId id="2147483883" r:id="rId7"/>
    <p:sldLayoutId id="2147483896" r:id="rId8"/>
    <p:sldLayoutId id="2147483899" r:id="rId9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BAF6342C-D316-F048-B32A-690C6BF8E17E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5770F95-51BC-82FF-B9D0-3839F85391B0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/>
          </a:p>
        </p:txBody>
      </p:sp>
    </p:spTree>
    <p:extLst>
      <p:ext uri="{BB962C8B-B14F-4D97-AF65-F5344CB8AC3E}">
        <p14:creationId xmlns:p14="http://schemas.microsoft.com/office/powerpoint/2010/main" val="314793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9" r:id="rId2"/>
    <p:sldLayoutId id="2147483925" r:id="rId3"/>
    <p:sldLayoutId id="2147483910" r:id="rId4"/>
    <p:sldLayoutId id="2147483920" r:id="rId5"/>
    <p:sldLayoutId id="2147483927" r:id="rId6"/>
    <p:sldLayoutId id="2147483909" r:id="rId7"/>
    <p:sldLayoutId id="2147483921" r:id="rId8"/>
    <p:sldLayoutId id="2147483926" r:id="rId9"/>
    <p:sldLayoutId id="2147483911" r:id="rId10"/>
    <p:sldLayoutId id="2147483912" r:id="rId11"/>
    <p:sldLayoutId id="2147483913" r:id="rId12"/>
    <p:sldLayoutId id="2147483914" r:id="rId13"/>
    <p:sldLayoutId id="2147483922" r:id="rId14"/>
    <p:sldLayoutId id="2147483915" r:id="rId15"/>
    <p:sldLayoutId id="2147483923" r:id="rId16"/>
    <p:sldLayoutId id="2147483950" r:id="rId17"/>
    <p:sldLayoutId id="2147483951" r:id="rId18"/>
    <p:sldLayoutId id="2147483916" r:id="rId19"/>
    <p:sldLayoutId id="2147483924" r:id="rId20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009EAA98-450F-F74E-88C3-00840B689535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2D78459-33F6-E0D4-2E37-FF541C7BF54B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/>
          </a:p>
        </p:txBody>
      </p:sp>
    </p:spTree>
    <p:extLst>
      <p:ext uri="{BB962C8B-B14F-4D97-AF65-F5344CB8AC3E}">
        <p14:creationId xmlns:p14="http://schemas.microsoft.com/office/powerpoint/2010/main" val="38147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9" r:id="rId3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09D0257A-4021-7042-BCCC-94707B62B93B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851529D-61ED-58EC-83AF-7A50A3EBAB0E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/>
          </a:p>
        </p:txBody>
      </p:sp>
    </p:spTree>
    <p:extLst>
      <p:ext uri="{BB962C8B-B14F-4D97-AF65-F5344CB8AC3E}">
        <p14:creationId xmlns:p14="http://schemas.microsoft.com/office/powerpoint/2010/main" val="76041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821" r:id="rId2"/>
    <p:sldLayoutId id="2147483958" r:id="rId3"/>
    <p:sldLayoutId id="2147483763" r:id="rId4"/>
    <p:sldLayoutId id="2147483816" r:id="rId5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5167BC-1318-460A-BE3F-83F3EBA9B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439" y="2495096"/>
            <a:ext cx="5520062" cy="1116000"/>
          </a:xfrm>
        </p:spPr>
        <p:txBody>
          <a:bodyPr/>
          <a:lstStyle/>
          <a:p>
            <a:r>
              <a:rPr lang="en-US" sz="4000" err="1"/>
              <a:t>FAIRification</a:t>
            </a:r>
            <a:r>
              <a:rPr lang="en-US" sz="4000"/>
              <a:t> process</a:t>
            </a:r>
            <a:br>
              <a:rPr lang="en-US" sz="4000"/>
            </a:br>
            <a:r>
              <a:rPr lang="en-US" sz="4000"/>
              <a:t>activity tracker dataset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E870F2D-8831-429B-944F-311201CA6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650" y="4652422"/>
            <a:ext cx="5435250" cy="27261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Victor Alecu &amp; Vlad Gosa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AAC4BD8-29BA-4CD6-BEE4-D7C5597618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6905" y="552799"/>
            <a:ext cx="3564000" cy="144000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1200"/>
              <a:t>FAIR Data Engineering – Group 10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272195B8-B62D-4A80-95D4-70616589C6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B951B-70A9-1CC7-5DE8-9C980257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46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8716A-563A-93DC-C607-1E880D8D4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1B8DBAE6-E7BE-876C-BBEB-1485B01947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DEC8B8A-83A1-A0CE-E37D-FBD523D09B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2545" y="1673185"/>
            <a:ext cx="4577425" cy="277689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/>
              <a:t>.csv formatted synthetic fitness data.</a:t>
            </a:r>
          </a:p>
          <a:p>
            <a:pPr>
              <a:spcBef>
                <a:spcPts val="1200"/>
              </a:spcBef>
            </a:pPr>
            <a:r>
              <a:rPr lang="en-US" sz="2000"/>
              <a:t>Sourced from Kaggle (CC0 license)</a:t>
            </a:r>
          </a:p>
          <a:p>
            <a:pPr>
              <a:spcBef>
                <a:spcPts val="1200"/>
              </a:spcBef>
            </a:pPr>
            <a:r>
              <a:rPr lang="en-US" sz="2000"/>
              <a:t>12 columns (</a:t>
            </a:r>
            <a:r>
              <a:rPr lang="en-US" sz="2000" err="1"/>
              <a:t>ints</a:t>
            </a:r>
            <a:r>
              <a:rPr lang="en-US" sz="2000"/>
              <a:t>, doubles, strings, dates)</a:t>
            </a:r>
          </a:p>
          <a:p>
            <a:pPr>
              <a:spcBef>
                <a:spcPts val="1200"/>
              </a:spcBef>
            </a:pPr>
            <a:r>
              <a:rPr lang="en-US" sz="2000"/>
              <a:t>1 million rows (reduced to 10k)</a:t>
            </a:r>
          </a:p>
          <a:p>
            <a:pPr>
              <a:spcBef>
                <a:spcPts val="1200"/>
              </a:spcBef>
            </a:pPr>
            <a:r>
              <a:rPr lang="en-US" sz="2000"/>
              <a:t>Metadata on column descriptions, provenance, license, use cases</a:t>
            </a:r>
          </a:p>
          <a:p>
            <a:pPr>
              <a:spcBef>
                <a:spcPts val="1200"/>
              </a:spcBef>
            </a:pPr>
            <a:endParaRPr lang="en-US" sz="2000"/>
          </a:p>
          <a:p>
            <a:pPr>
              <a:spcBef>
                <a:spcPts val="1200"/>
              </a:spcBef>
            </a:pPr>
            <a:endParaRPr lang="en-US" sz="200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27D97C-26D8-312E-62D8-CFF6AF6461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86500" y="1673185"/>
            <a:ext cx="4579200" cy="4404483"/>
          </a:xfrm>
        </p:spPr>
        <p:txBody>
          <a:bodyPr/>
          <a:lstStyle/>
          <a:p>
            <a:r>
              <a:rPr lang="en-US" b="1"/>
              <a:t>F1:</a:t>
            </a:r>
            <a:r>
              <a:rPr lang="en-US"/>
              <a:t> Non-persistent identifier</a:t>
            </a:r>
          </a:p>
          <a:p>
            <a:r>
              <a:rPr lang="en-US" b="1"/>
              <a:t>F2:</a:t>
            </a:r>
            <a:r>
              <a:rPr lang="en-US"/>
              <a:t> No rich metadata</a:t>
            </a:r>
          </a:p>
          <a:p>
            <a:r>
              <a:rPr lang="en-US" b="1"/>
              <a:t>F3:</a:t>
            </a:r>
            <a:r>
              <a:rPr lang="en-US"/>
              <a:t> No data identifier in metadata</a:t>
            </a:r>
          </a:p>
          <a:p>
            <a:r>
              <a:rPr lang="en-US" b="1"/>
              <a:t>A2:</a:t>
            </a:r>
            <a:r>
              <a:rPr lang="en-US"/>
              <a:t> Metadata doesn’t have longer persistency than data</a:t>
            </a:r>
          </a:p>
          <a:p>
            <a:r>
              <a:rPr lang="en-US" b="1"/>
              <a:t>I2: </a:t>
            </a:r>
            <a:r>
              <a:rPr lang="en-US"/>
              <a:t>Metadata represented in a semi-structured way</a:t>
            </a:r>
          </a:p>
          <a:p>
            <a:r>
              <a:rPr lang="en-US" b="1"/>
              <a:t>I2:</a:t>
            </a:r>
            <a:r>
              <a:rPr lang="en-US"/>
              <a:t> (Meta)data does not use vocabularies following the FAIR principles</a:t>
            </a:r>
          </a:p>
          <a:p>
            <a:r>
              <a:rPr lang="en-US" b="1"/>
              <a:t>I3:</a:t>
            </a:r>
            <a:r>
              <a:rPr lang="en-US"/>
              <a:t> (Meta)data does not include qualified references to other (meta)data. Only Kaggle recommendations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DE8BE8-7AA8-E218-61C7-0851CAFB3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650" y="1186324"/>
            <a:ext cx="1716495" cy="256429"/>
          </a:xfrm>
        </p:spPr>
        <p:txBody>
          <a:bodyPr/>
          <a:lstStyle/>
          <a:p>
            <a:r>
              <a:rPr lang="en-US" u="sng"/>
              <a:t>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8624C2-3CE6-5652-52A4-347975048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545" y="241495"/>
            <a:ext cx="10201199" cy="524161"/>
          </a:xfrm>
        </p:spPr>
        <p:txBody>
          <a:bodyPr/>
          <a:lstStyle/>
          <a:p>
            <a:r>
              <a:rPr lang="en-US" dirty="0"/>
              <a:t>Fitness tracker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5D9188-8EBF-7FAF-3477-9F2BDDEF5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59116729-D101-74FB-B7E1-E16086E010ED}"/>
              </a:ext>
            </a:extLst>
          </p:cNvPr>
          <p:cNvSpPr txBox="1">
            <a:spLocks/>
          </p:cNvSpPr>
          <p:nvPr/>
        </p:nvSpPr>
        <p:spPr>
          <a:xfrm>
            <a:off x="6286500" y="1186325"/>
            <a:ext cx="1716495" cy="2564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None/>
              <a:defRPr sz="2200" b="1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6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FAIR </a:t>
            </a:r>
            <a:r>
              <a:rPr lang="en-US" u="sng"/>
              <a:t>Issues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65E805F6-6ACE-527C-558D-2FEEB80A3632}"/>
              </a:ext>
            </a:extLst>
          </p:cNvPr>
          <p:cNvSpPr txBox="1">
            <a:spLocks/>
          </p:cNvSpPr>
          <p:nvPr/>
        </p:nvSpPr>
        <p:spPr>
          <a:xfrm>
            <a:off x="755649" y="4270079"/>
            <a:ext cx="3221991" cy="180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None/>
              <a:defRPr sz="2200" b="1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6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/>
              <a:t>Reuse stakeholders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05FBB5A-4F1E-E817-CCC4-F0F766094E5B}"/>
              </a:ext>
            </a:extLst>
          </p:cNvPr>
          <p:cNvSpPr txBox="1">
            <a:spLocks/>
          </p:cNvSpPr>
          <p:nvPr/>
        </p:nvSpPr>
        <p:spPr>
          <a:xfrm>
            <a:off x="755649" y="4680512"/>
            <a:ext cx="4577425" cy="27768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/>
              <a:t>Researchers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/>
              <a:t>Companies (marketing departments)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/>
              <a:t>Students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/>
              <a:t>Semantic Web users</a:t>
            </a:r>
          </a:p>
        </p:txBody>
      </p:sp>
    </p:spTree>
    <p:extLst>
      <p:ext uri="{BB962C8B-B14F-4D97-AF65-F5344CB8AC3E}">
        <p14:creationId xmlns:p14="http://schemas.microsoft.com/office/powerpoint/2010/main" val="1421835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network&#10;&#10;AI-generated content may be incorrect.">
            <a:extLst>
              <a:ext uri="{FF2B5EF4-FFF2-40B4-BE49-F238E27FC236}">
                <a16:creationId xmlns:a16="http://schemas.microsoft.com/office/drawing/2014/main" id="{3F09116A-0C49-DEEA-6510-865A85B5C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63" y="0"/>
            <a:ext cx="9099597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5EBD29-AEB0-0C0E-4211-7EA30F0A6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5650" y="6376182"/>
            <a:ext cx="511175" cy="180000"/>
          </a:xfrm>
        </p:spPr>
        <p:txBody>
          <a:bodyPr/>
          <a:lstStyle/>
          <a:p>
            <a:pPr algn="l"/>
            <a:fld id="{F9FB0CC8-2783-4C0F-826D-494942753165}" type="slidenum">
              <a:rPr lang="en-US" smtClean="0"/>
              <a:pPr algn="l"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0FC939-B126-49EA-C83E-6AAE78F7A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998" y="5055072"/>
            <a:ext cx="2589667" cy="1501110"/>
          </a:xfrm>
        </p:spPr>
        <p:txBody>
          <a:bodyPr/>
          <a:lstStyle/>
          <a:p>
            <a:r>
              <a:rPr lang="en-GB" sz="4400"/>
              <a:t>Semantic Data model</a:t>
            </a:r>
          </a:p>
        </p:txBody>
      </p:sp>
      <p:sp>
        <p:nvSpPr>
          <p:cNvPr id="10" name="Tijdelijke aanduiding voor tekst 15">
            <a:extLst>
              <a:ext uri="{FF2B5EF4-FFF2-40B4-BE49-F238E27FC236}">
                <a16:creationId xmlns:a16="http://schemas.microsoft.com/office/drawing/2014/main" id="{DD2E42F5-B8D0-C330-8146-3585D51C03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42365" y="6175971"/>
            <a:ext cx="871637" cy="30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303A6097-A3E9-4B9F-8A82-1C98E0E20B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079A93-F2FD-4BBA-AB41-33F2A2B07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544" y="806818"/>
            <a:ext cx="4878000" cy="972000"/>
          </a:xfrm>
        </p:spPr>
        <p:txBody>
          <a:bodyPr/>
          <a:lstStyle/>
          <a:p>
            <a:r>
              <a:rPr lang="en-US"/>
              <a:t>Metadata properties beyond </a:t>
            </a:r>
            <a:r>
              <a:rPr lang="en-US" err="1"/>
              <a:t>fdp</a:t>
            </a:r>
            <a:r>
              <a:rPr lang="en-US"/>
              <a:t> schema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396A1-9F33-6B1C-3FF4-F8A51601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7BFBA1C-4C1A-EF0B-FDC1-609D10E46CFF}"/>
              </a:ext>
            </a:extLst>
          </p:cNvPr>
          <p:cNvSpPr txBox="1">
            <a:spLocks/>
          </p:cNvSpPr>
          <p:nvPr/>
        </p:nvSpPr>
        <p:spPr>
          <a:xfrm>
            <a:off x="755650" y="2332744"/>
            <a:ext cx="7086055" cy="3718438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/>
              <a:t>Title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b="1"/>
          </a:p>
          <a:p>
            <a:pPr>
              <a:lnSpc>
                <a:spcPct val="100000"/>
              </a:lnSpc>
            </a:pPr>
            <a:r>
              <a:rPr lang="en-US" sz="2800" b="1"/>
              <a:t>Description</a:t>
            </a:r>
          </a:p>
          <a:p>
            <a:pPr lvl="1">
              <a:lnSpc>
                <a:spcPct val="100000"/>
              </a:lnSpc>
            </a:pPr>
            <a:r>
              <a:rPr lang="en-US" sz="2800" b="1">
                <a:solidFill>
                  <a:schemeClr val="bg1">
                    <a:lumMod val="50000"/>
                  </a:schemeClr>
                </a:solidFill>
              </a:rPr>
              <a:t>Plaintext – enhances human readability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b="1"/>
          </a:p>
          <a:p>
            <a:pPr>
              <a:lnSpc>
                <a:spcPct val="100000"/>
              </a:lnSpc>
            </a:pPr>
            <a:r>
              <a:rPr lang="en-US" sz="2800" b="1"/>
              <a:t>Source (</a:t>
            </a:r>
            <a:r>
              <a:rPr lang="en-US" sz="2800" b="1" err="1"/>
              <a:t>dct:source</a:t>
            </a:r>
            <a:r>
              <a:rPr lang="en-US" sz="2800" b="1"/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b="1">
                <a:solidFill>
                  <a:schemeClr val="bg1">
                    <a:lumMod val="50000"/>
                  </a:schemeClr>
                </a:solidFill>
              </a:rPr>
              <a:t>Location from which the original dataset was obtained (in our case Kaggle) </a:t>
            </a:r>
          </a:p>
        </p:txBody>
      </p:sp>
    </p:spTree>
    <p:extLst>
      <p:ext uri="{BB962C8B-B14F-4D97-AF65-F5344CB8AC3E}">
        <p14:creationId xmlns:p14="http://schemas.microsoft.com/office/powerpoint/2010/main" val="3205387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AC5D-5337-30E0-CC6D-046B19268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250" y="655389"/>
            <a:ext cx="5435250" cy="556080"/>
          </a:xfrm>
        </p:spPr>
        <p:txBody>
          <a:bodyPr/>
          <a:lstStyle/>
          <a:p>
            <a:r>
              <a:rPr lang="en-GB"/>
              <a:t>Improvement in Fairness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58BBF5-E128-EAA0-44BB-CC9422C3B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0C5F2-93F8-5170-83EF-6BD6DE9DD6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799AF76-DEC6-B174-32FC-92CB435F54C4}"/>
              </a:ext>
            </a:extLst>
          </p:cNvPr>
          <p:cNvSpPr txBox="1">
            <a:spLocks/>
          </p:cNvSpPr>
          <p:nvPr/>
        </p:nvSpPr>
        <p:spPr>
          <a:xfrm>
            <a:off x="755650" y="1668888"/>
            <a:ext cx="5523955" cy="295200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b="1" dirty="0"/>
              <a:t>F1:</a:t>
            </a:r>
            <a:r>
              <a:rPr lang="en-US" sz="2000" dirty="0"/>
              <a:t> Globally unique and persistent identifier through w3id.org/</a:t>
            </a:r>
            <a:r>
              <a:rPr lang="en-US" sz="2000" dirty="0" err="1"/>
              <a:t>permaId</a:t>
            </a:r>
            <a:endParaRPr lang="en-US" sz="2000" dirty="0"/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b="1" dirty="0"/>
              <a:t>F2:</a:t>
            </a:r>
            <a:r>
              <a:rPr lang="en-US" sz="2000" dirty="0"/>
              <a:t> Rich metadata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b="1" dirty="0"/>
              <a:t>F3: </a:t>
            </a:r>
            <a:r>
              <a:rPr lang="en-US" sz="2000" dirty="0"/>
              <a:t>Data identifier with clear predicate in metadata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b="1" dirty="0"/>
              <a:t>F4:</a:t>
            </a:r>
            <a:r>
              <a:rPr lang="en-US" sz="2000" dirty="0"/>
              <a:t> Can now also be accessed through w3id.org/ </a:t>
            </a:r>
            <a:r>
              <a:rPr lang="en-US" sz="2000" dirty="0" err="1"/>
              <a:t>permaId</a:t>
            </a:r>
            <a:r>
              <a:rPr lang="en-US" sz="2000" dirty="0"/>
              <a:t> GitHub repo (not only Google)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b="1" dirty="0"/>
              <a:t>I1:</a:t>
            </a:r>
            <a:r>
              <a:rPr lang="en-US" sz="2000" dirty="0"/>
              <a:t> (Meta)data is now </a:t>
            </a:r>
            <a:r>
              <a:rPr lang="en-US" sz="2000" dirty="0" err="1"/>
              <a:t>triplified</a:t>
            </a:r>
            <a:r>
              <a:rPr lang="en-US" sz="2000" dirty="0"/>
              <a:t>, has public schema, and uses text/turtle IANA media type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b="1" dirty="0"/>
              <a:t>I2:</a:t>
            </a:r>
            <a:r>
              <a:rPr lang="en-US" sz="2000" dirty="0"/>
              <a:t> (Meta)data is linked to resources which follow the FAIR principles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b="1" dirty="0"/>
              <a:t>I3:</a:t>
            </a:r>
            <a:r>
              <a:rPr lang="en-US" sz="2000" dirty="0"/>
              <a:t> (Meta)data points to qualified references of resources which follow the FAIR principles</a:t>
            </a:r>
          </a:p>
        </p:txBody>
      </p:sp>
    </p:spTree>
    <p:extLst>
      <p:ext uri="{BB962C8B-B14F-4D97-AF65-F5344CB8AC3E}">
        <p14:creationId xmlns:p14="http://schemas.microsoft.com/office/powerpoint/2010/main" val="3896744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4F67-4DE2-F2FE-B8E8-63E8E1AA3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650" y="4762680"/>
            <a:ext cx="5435250" cy="1116000"/>
          </a:xfrm>
        </p:spPr>
        <p:txBody>
          <a:bodyPr/>
          <a:lstStyle/>
          <a:p>
            <a:r>
              <a:rPr lang="en-GB"/>
              <a:t>Thank you for your attention!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6544F-830F-7B95-3E97-205654D8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3C2EDD-59A6-25B8-C1D5-451893832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7244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lzes/JIxxKtEC/aPBU5fAFAAAAAAADAAAAAAADAAAAAwADAAAAAAD///////8DAAEA////////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QEDAAAAAgD///////8aAAZMaW5rZWRTaGFwZXNEYXRhUHJvcGVydHlfMAUAAAAAAAQAAAADAAQAAAABAAQAAAADAP///////wQAAAADAP///////wQAAAADAP///////wQAAAADAP///////wMABQEDAAAAAwD///////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lzes/JIxxKtEC/aPBU5fADRGF0YQAbAAAABExpbmtlZFNoYXBlRGF0YQAFAAAAAAACTmFtZQAZAAAATGlua2VkU2hhcGVzRGF0YVByb3BlcnR5ABBWZXJzaW9uAAAAAAAJTGFzdFdyaXRlALPGWCt/AQAAAAEA/////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01 University of Twente - Titl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32272F2-E7F3-4E6C-8CEF-ABE047A3C0EE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2 University of Twente - Title Slides with Video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224CB80-B425-40F1-8650-D539E65D2B65}"/>
    </a:ext>
  </a:extLst>
</a:theme>
</file>

<file path=ppt/theme/theme3.xml><?xml version="1.0" encoding="utf-8"?>
<a:theme xmlns:a="http://schemas.openxmlformats.org/drawingml/2006/main" name="03 University of Twente - Table of content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B5030AAE-B749-4E02-92A2-C75085070611}"/>
    </a:ext>
  </a:extLst>
</a:theme>
</file>

<file path=ppt/theme/theme4.xml><?xml version="1.0" encoding="utf-8"?>
<a:theme xmlns:a="http://schemas.openxmlformats.org/drawingml/2006/main" name="04 University of Twente - Chapter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63D27C9-D179-4D80-9B29-F59C8EA81DB6}"/>
    </a:ext>
  </a:extLst>
</a:theme>
</file>

<file path=ppt/theme/theme5.xml><?xml version="1.0" encoding="utf-8"?>
<a:theme xmlns:a="http://schemas.openxmlformats.org/drawingml/2006/main" name="05 University of Twente - Text slides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9146782F-52DA-4379-903B-104C0E66ADB6}"/>
    </a:ext>
  </a:extLst>
</a:theme>
</file>

<file path=ppt/theme/theme6.xml><?xml version="1.0" encoding="utf-8"?>
<a:theme xmlns:a="http://schemas.openxmlformats.org/drawingml/2006/main" name="06 University of Twente - Imag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10DF2A7-7B00-48E6-99B0-E3BB50D820EF}"/>
    </a:ext>
  </a:extLst>
</a:theme>
</file>

<file path=ppt/theme/theme7.xml><?xml version="1.0" encoding="utf-8"?>
<a:theme xmlns:a="http://schemas.openxmlformats.org/drawingml/2006/main" name="07 University of Twente - Video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F776CAA-9388-4E9F-844C-333D6D1C5624}"/>
    </a:ext>
  </a:extLst>
</a:theme>
</file>

<file path=ppt/theme/theme8.xml><?xml version="1.0" encoding="utf-8"?>
<a:theme xmlns:a="http://schemas.openxmlformats.org/drawingml/2006/main" name="08 University of Twente - Closing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4173E57-9FB0-4CA9-83AA-49B33515D6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F833948FAB724D91F2896C0047D6BD" ma:contentTypeVersion="17" ma:contentTypeDescription="Een nieuw document maken." ma:contentTypeScope="" ma:versionID="eec9b68b34970c12e10496dfdcfcc4fe">
  <xsd:schema xmlns:xsd="http://www.w3.org/2001/XMLSchema" xmlns:xs="http://www.w3.org/2001/XMLSchema" xmlns:p="http://schemas.microsoft.com/office/2006/metadata/properties" xmlns:ns3="596d22dc-4082-4379-8b6f-987852c90bb0" xmlns:ns4="86e0d55e-6681-4e7f-8184-025222e8105e" targetNamespace="http://schemas.microsoft.com/office/2006/metadata/properties" ma:root="true" ma:fieldsID="fbb4ad1b371a77bfcbcd0ed2328caac1" ns3:_="" ns4:_="">
    <xsd:import namespace="596d22dc-4082-4379-8b6f-987852c90bb0"/>
    <xsd:import namespace="86e0d55e-6681-4e7f-8184-025222e810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6d22dc-4082-4379-8b6f-987852c90b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e0d55e-6681-4e7f-8184-025222e8105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96d22dc-4082-4379-8b6f-987852c90bb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1D35B3-812A-49EC-8A8B-4AABC8CBCAA6}">
  <ds:schemaRefs>
    <ds:schemaRef ds:uri="596d22dc-4082-4379-8b6f-987852c90bb0"/>
    <ds:schemaRef ds:uri="86e0d55e-6681-4e7f-8184-025222e8105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23F005D-20C1-47D7-855C-C5C9D4199643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596d22dc-4082-4379-8b6f-987852c90bb0"/>
    <ds:schemaRef ds:uri="http://purl.org/dc/elements/1.1/"/>
    <ds:schemaRef ds:uri="86e0d55e-6681-4e7f-8184-025222e8105e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D6EA0CC-6001-48B9-A47A-9D635CE089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University of Twente - Title Slides</Template>
  <TotalTime>0</TotalTime>
  <Words>298</Words>
  <Application>Microsoft Office PowerPoint</Application>
  <PresentationFormat>Widescreen</PresentationFormat>
  <Paragraphs>48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Aptos</vt:lpstr>
      <vt:lpstr>Arial</vt:lpstr>
      <vt:lpstr>Arial Narrow</vt:lpstr>
      <vt:lpstr>Calibri</vt:lpstr>
      <vt:lpstr>01 University of Twente - Title Slides</vt:lpstr>
      <vt:lpstr>02 University of Twente - Title Slides with Video</vt:lpstr>
      <vt:lpstr>03 University of Twente - Table of contents</vt:lpstr>
      <vt:lpstr>04 University of Twente - Chapter slides</vt:lpstr>
      <vt:lpstr>05 University of Twente - Text slidesslides</vt:lpstr>
      <vt:lpstr>06 University of Twente - Image slides</vt:lpstr>
      <vt:lpstr>07 University of Twente - Video slides</vt:lpstr>
      <vt:lpstr>08 University of Twente - Closing slides</vt:lpstr>
      <vt:lpstr>FAIRification process activity tracker dataset</vt:lpstr>
      <vt:lpstr>Fitness tracker dataset</vt:lpstr>
      <vt:lpstr>Semantic Data model</vt:lpstr>
      <vt:lpstr>Metadata properties beyond fdp schema</vt:lpstr>
      <vt:lpstr>Improvement in Fairness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Oude Egberink, Tom (UT-MC)</dc:creator>
  <dc:description>Template by HQ Solutions</dc:description>
  <cp:lastModifiedBy>Alecu, V.A. (Victor, Student M-CS)</cp:lastModifiedBy>
  <cp:revision>1</cp:revision>
  <dcterms:created xsi:type="dcterms:W3CDTF">2024-12-06T12:09:31Z</dcterms:created>
  <dcterms:modified xsi:type="dcterms:W3CDTF">2025-10-24T09:33:57Z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0x010100ACF833948FAB724D91F2896C0047D6BD</vt:lpwstr>
  </property>
</Properties>
</file>